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59"/>
    <p:restoredTop sz="77746"/>
  </p:normalViewPr>
  <p:slideViewPr>
    <p:cSldViewPr snapToGrid="0">
      <p:cViewPr varScale="1">
        <p:scale>
          <a:sx n="92" d="100"/>
          <a:sy n="92" d="100"/>
        </p:scale>
        <p:origin x="1184"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92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3BD874F7-C6E2-2443-A4C4-68BF26BE986B}" type="datetimeFigureOut">
              <a:rPr kumimoji="1" lang="zh-CN" altLang="en-US" smtClean="0"/>
              <a:t>2023/12/5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06E73-D71B-0544-A952-C525EC3E02A0}" type="slidenum">
              <a:rPr kumimoji="1" lang="zh-CN" altLang="en-US" smtClean="0"/>
              <a:t>‹#›</a:t>
            </a:fld>
            <a:endParaRPr kumimoji="1" lang="zh-CN" altLang="en-US"/>
          </a:p>
        </p:txBody>
      </p:sp>
    </p:spTree>
    <p:extLst>
      <p:ext uri="{BB962C8B-B14F-4D97-AF65-F5344CB8AC3E}">
        <p14:creationId xmlns:p14="http://schemas.microsoft.com/office/powerpoint/2010/main" val="563493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Hello everyone, Today I am going to introduce the project conducted by our group…</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1</a:t>
            </a:fld>
            <a:endParaRPr kumimoji="1" lang="zh-CN" altLang="en-US"/>
          </a:p>
        </p:txBody>
      </p:sp>
    </p:spTree>
    <p:extLst>
      <p:ext uri="{BB962C8B-B14F-4D97-AF65-F5344CB8AC3E}">
        <p14:creationId xmlns:p14="http://schemas.microsoft.com/office/powerpoint/2010/main" val="93624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second method we consider is through the variable selection. Compared to the KNN, we can find out that variable selection only </a:t>
            </a:r>
            <a:r>
              <a:rPr kumimoji="1" lang="en-US" altLang="zh-CN" b="1" dirty="0"/>
              <a:t>choose the most important features </a:t>
            </a:r>
            <a:r>
              <a:rPr kumimoji="1" lang="en-US" altLang="zh-CN" b="0" dirty="0"/>
              <a:t>for analyze</a:t>
            </a:r>
            <a:r>
              <a:rPr kumimoji="1" lang="en-US" altLang="zh-CN" b="1" dirty="0"/>
              <a:t>. </a:t>
            </a:r>
            <a:r>
              <a:rPr kumimoji="1" lang="en-US" altLang="zh-CN" b="0" dirty="0"/>
              <a:t>It</a:t>
            </a:r>
            <a:r>
              <a:rPr kumimoji="1" lang="en-US" altLang="zh-CN" b="1" dirty="0"/>
              <a:t> </a:t>
            </a:r>
            <a:r>
              <a:rPr kumimoji="1" lang="en-US" altLang="zh-CN" dirty="0"/>
              <a:t>subtracts the irrelevant variables before the model training. In a certain degree, it reduces the overfitting and simplify the computation.</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10</a:t>
            </a:fld>
            <a:endParaRPr kumimoji="1" lang="zh-CN" altLang="en-US"/>
          </a:p>
        </p:txBody>
      </p:sp>
    </p:spTree>
    <p:extLst>
      <p:ext uri="{BB962C8B-B14F-4D97-AF65-F5344CB8AC3E}">
        <p14:creationId xmlns:p14="http://schemas.microsoft.com/office/powerpoint/2010/main" val="2531246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code of the Lasso</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11</a:t>
            </a:fld>
            <a:endParaRPr kumimoji="1" lang="zh-CN" altLang="en-US"/>
          </a:p>
        </p:txBody>
      </p:sp>
    </p:spTree>
    <p:extLst>
      <p:ext uri="{BB962C8B-B14F-4D97-AF65-F5344CB8AC3E}">
        <p14:creationId xmlns:p14="http://schemas.microsoft.com/office/powerpoint/2010/main" val="105084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we choose k=5 as the folds.</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12</a:t>
            </a:fld>
            <a:endParaRPr kumimoji="1" lang="zh-CN" altLang="en-US"/>
          </a:p>
        </p:txBody>
      </p:sp>
    </p:spTree>
    <p:extLst>
      <p:ext uri="{BB962C8B-B14F-4D97-AF65-F5344CB8AC3E}">
        <p14:creationId xmlns:p14="http://schemas.microsoft.com/office/powerpoint/2010/main" val="4033495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 running the code we find that With this optimal lambda, the model calculates the coefficients for each feature. The coefficients show the impact of each variable on the response variable (G3).Here some coefficients equals 0, which shows that these features are not that much important. So, we should care the features whose coefficients are non-zero. Non-zero coefficients represent features that are important in predicting the final grade. The lasso model selected 13 features out of the total 32 for its  non-zero coefficient. So only 13 features are important. The test error of the lasso is approximately 1.858. </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13</a:t>
            </a:fld>
            <a:endParaRPr kumimoji="1" lang="zh-CN" altLang="en-US"/>
          </a:p>
        </p:txBody>
      </p:sp>
    </p:spTree>
    <p:extLst>
      <p:ext uri="{BB962C8B-B14F-4D97-AF65-F5344CB8AC3E}">
        <p14:creationId xmlns:p14="http://schemas.microsoft.com/office/powerpoint/2010/main" val="3871485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Lasso is with test error 1.858 and KNN with the test error 1.693 from the earlier message, so we can conclude that…</a:t>
            </a:r>
            <a:r>
              <a:rPr kumimoji="1" lang="en-US" altLang="zh-CN" b="1" dirty="0"/>
              <a:t>KNN </a:t>
            </a:r>
            <a:r>
              <a:rPr kumimoji="1" lang="en-US" altLang="zh-CN" b="1" dirty="0" err="1"/>
              <a:t>nb</a:t>
            </a:r>
            <a:r>
              <a:rPr kumimoji="1" lang="en-US" altLang="zh-CN" b="1" dirty="0"/>
              <a:t> !!!</a:t>
            </a:r>
            <a:endParaRPr kumimoji="1" lang="zh-CN" altLang="en-US" b="1"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14</a:t>
            </a:fld>
            <a:endParaRPr kumimoji="1" lang="zh-CN" altLang="en-US"/>
          </a:p>
        </p:txBody>
      </p:sp>
    </p:spTree>
    <p:extLst>
      <p:ext uri="{BB962C8B-B14F-4D97-AF65-F5344CB8AC3E}">
        <p14:creationId xmlns:p14="http://schemas.microsoft.com/office/powerpoint/2010/main" val="3356092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 for the recommendation for </a:t>
            </a:r>
            <a:r>
              <a:rPr kumimoji="1" lang="en-US" altLang="zh-CN"/>
              <a:t>the  future….</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15</a:t>
            </a:fld>
            <a:endParaRPr kumimoji="1" lang="zh-CN" altLang="en-US"/>
          </a:p>
        </p:txBody>
      </p:sp>
    </p:spTree>
    <p:extLst>
      <p:ext uri="{BB962C8B-B14F-4D97-AF65-F5344CB8AC3E}">
        <p14:creationId xmlns:p14="http://schemas.microsoft.com/office/powerpoint/2010/main" val="89412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 we all know, The first thing is often to collect and analyze the data we got. In this project </a:t>
            </a:r>
            <a:r>
              <a:rPr kumimoji="1" lang="en-US" altLang="zh-CN" b="1" dirty="0"/>
              <a:t>our goal</a:t>
            </a:r>
            <a:r>
              <a:rPr kumimoji="1" lang="en-US" altLang="zh-CN" dirty="0"/>
              <a:t> is to predict </a:t>
            </a:r>
            <a:r>
              <a:rPr kumimoji="1" lang="en-US" altLang="zh-CN" b="1" dirty="0"/>
              <a:t>the grade from the third exam</a:t>
            </a:r>
            <a:r>
              <a:rPr kumimoji="1" lang="en-US" altLang="zh-CN" dirty="0"/>
              <a:t>. There are a lot of variables that we have in our datasets. The categorical variable, for example….Also, we have the Numerical variables like … Some </a:t>
            </a:r>
            <a:r>
              <a:rPr kumimoji="1" lang="en-US" altLang="zh-CN" dirty="0" err="1"/>
              <a:t>datas</a:t>
            </a:r>
            <a:r>
              <a:rPr kumimoji="1" lang="en-US" altLang="zh-CN" dirty="0"/>
              <a:t> are hard to analyze so we need to do some transformation and make them into numerical variables.</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2</a:t>
            </a:fld>
            <a:endParaRPr kumimoji="1" lang="zh-CN" altLang="en-US"/>
          </a:p>
        </p:txBody>
      </p:sp>
    </p:spTree>
    <p:extLst>
      <p:ext uri="{BB962C8B-B14F-4D97-AF65-F5344CB8AC3E}">
        <p14:creationId xmlns:p14="http://schemas.microsoft.com/office/powerpoint/2010/main" val="743997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When we analyze the data of G3, we might find out that 0 is the outlier trough this histogram...But after the boxplot and the use of IQR,  we may find out that 0 lies between the lower bond and upper bond. So, 0 is not the outlier…</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3</a:t>
            </a:fld>
            <a:endParaRPr kumimoji="1" lang="zh-CN" altLang="en-US"/>
          </a:p>
        </p:txBody>
      </p:sp>
    </p:spTree>
    <p:extLst>
      <p:ext uri="{BB962C8B-B14F-4D97-AF65-F5344CB8AC3E}">
        <p14:creationId xmlns:p14="http://schemas.microsoft.com/office/powerpoint/2010/main" val="219780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a:t>
            </a:r>
            <a:r>
              <a:rPr kumimoji="1" lang="en-US" altLang="zh-CN" b="1" dirty="0"/>
              <a:t>correlation matrix </a:t>
            </a:r>
            <a:r>
              <a:rPr kumimoji="1" lang="en-US" altLang="zh-CN" dirty="0"/>
              <a:t>conducted by </a:t>
            </a:r>
            <a:r>
              <a:rPr kumimoji="1" lang="en-US" altLang="zh-CN" b="1" dirty="0"/>
              <a:t>R </a:t>
            </a:r>
            <a:r>
              <a:rPr kumimoji="1" lang="en-US" altLang="zh-CN" b="1" dirty="0" err="1"/>
              <a:t>corrplot</a:t>
            </a:r>
            <a:r>
              <a:rPr kumimoji="1" lang="en-US" altLang="zh-CN" b="1" dirty="0"/>
              <a:t>.</a:t>
            </a:r>
          </a:p>
          <a:p>
            <a:r>
              <a:rPr kumimoji="1" lang="en-US" altLang="zh-CN" dirty="0"/>
              <a:t>From this chart we can see that the dark blue and dark red represents the data that are most correlated.</a:t>
            </a:r>
          </a:p>
          <a:p>
            <a:r>
              <a:rPr kumimoji="1" lang="en-US" altLang="zh-CN" dirty="0"/>
              <a:t>From here (</a:t>
            </a:r>
            <a:r>
              <a:rPr kumimoji="1" lang="zh-CN" altLang="en-US" dirty="0"/>
              <a:t>图），</a:t>
            </a:r>
            <a:r>
              <a:rPr kumimoji="1" lang="en-US" altLang="zh-CN" dirty="0"/>
              <a:t>we can see that </a:t>
            </a:r>
          </a:p>
          <a:p>
            <a:r>
              <a:rPr kumimoji="1" lang="en-US" altLang="zh-CN" dirty="0"/>
              <a:t>Positively strong correlated: G3 vs G1, G2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Negatively strong correlated: G3 vs failure.</a:t>
            </a:r>
          </a:p>
          <a:p>
            <a:r>
              <a:rPr kumimoji="1" lang="en-US" altLang="zh-CN" dirty="0"/>
              <a:t>Moderately correlated: G3 vs study time, mother education, father education (</a:t>
            </a:r>
            <a:r>
              <a:rPr kumimoji="1" lang="en-US" altLang="zh-CN" dirty="0" err="1"/>
              <a:t>Medu</a:t>
            </a:r>
            <a:r>
              <a:rPr kumimoji="1" lang="en-US" altLang="zh-CN" dirty="0"/>
              <a:t>, </a:t>
            </a:r>
            <a:r>
              <a:rPr kumimoji="1" lang="en-US" altLang="zh-CN" dirty="0" err="1"/>
              <a:t>Fedu</a:t>
            </a:r>
            <a:r>
              <a:rPr kumimoji="1" lang="en-US" altLang="zh-CN" dirty="0"/>
              <a:t>)</a:t>
            </a:r>
          </a:p>
          <a:p>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4</a:t>
            </a:fld>
            <a:endParaRPr kumimoji="1" lang="zh-CN" altLang="en-US"/>
          </a:p>
        </p:txBody>
      </p:sp>
    </p:spTree>
    <p:extLst>
      <p:ext uri="{BB962C8B-B14F-4D97-AF65-F5344CB8AC3E}">
        <p14:creationId xmlns:p14="http://schemas.microsoft.com/office/powerpoint/2010/main" val="1030921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another draft for detect the relationship between the G1, G2, and G3. G1 G2 vs G3 are positively correlated. The common sense also explain the relationship of these three variables. Usually, students who do well in the first two exams, have the high likelihood doing well in the third exam. </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5</a:t>
            </a:fld>
            <a:endParaRPr kumimoji="1" lang="zh-CN" altLang="en-US"/>
          </a:p>
        </p:txBody>
      </p:sp>
    </p:spTree>
    <p:extLst>
      <p:ext uri="{BB962C8B-B14F-4D97-AF65-F5344CB8AC3E}">
        <p14:creationId xmlns:p14="http://schemas.microsoft.com/office/powerpoint/2010/main" val="19141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KNN is the first method we choose to analyze the bunch of these </a:t>
            </a:r>
            <a:r>
              <a:rPr kumimoji="1" lang="en-US" altLang="zh-CN" dirty="0" err="1"/>
              <a:t>datas</a:t>
            </a:r>
            <a:r>
              <a:rPr kumimoji="1" lang="en-US" altLang="zh-CN" dirty="0"/>
              <a:t>. (</a:t>
            </a:r>
            <a:r>
              <a:rPr kumimoji="1" lang="zh-CN" altLang="en-US" dirty="0"/>
              <a:t>念定义）</a:t>
            </a:r>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6</a:t>
            </a:fld>
            <a:endParaRPr kumimoji="1" lang="zh-CN" altLang="en-US"/>
          </a:p>
        </p:txBody>
      </p:sp>
    </p:spTree>
    <p:extLst>
      <p:ext uri="{BB962C8B-B14F-4D97-AF65-F5344CB8AC3E}">
        <p14:creationId xmlns:p14="http://schemas.microsoft.com/office/powerpoint/2010/main" val="822849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1" dirty="0"/>
              <a:t>There are totally 395 datasets in the file. We randomly choose 200 datasets as the training data, and the rest of it as the test data</a:t>
            </a:r>
            <a:r>
              <a:rPr kumimoji="1" lang="en-US" altLang="zh-CN" dirty="0"/>
              <a:t>. For this code, we set k=5. after running this code we get the result that test error is 1.989 and the baseline error is 3.755.</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7</a:t>
            </a:fld>
            <a:endParaRPr kumimoji="1" lang="zh-CN" altLang="en-US"/>
          </a:p>
        </p:txBody>
      </p:sp>
    </p:spTree>
    <p:extLst>
      <p:ext uri="{BB962C8B-B14F-4D97-AF65-F5344CB8AC3E}">
        <p14:creationId xmlns:p14="http://schemas.microsoft.com/office/powerpoint/2010/main" val="3186672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K usually influences the test error. Here we choose 3, 5 10 for comparison. From this chart we can tell that ...</a:t>
            </a:r>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8</a:t>
            </a:fld>
            <a:endParaRPr kumimoji="1" lang="zh-CN" altLang="en-US"/>
          </a:p>
        </p:txBody>
      </p:sp>
    </p:spTree>
    <p:extLst>
      <p:ext uri="{BB962C8B-B14F-4D97-AF65-F5344CB8AC3E}">
        <p14:creationId xmlns:p14="http://schemas.microsoft.com/office/powerpoint/2010/main" val="2682803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So, we should choose k equals 10, again the test error is 1.693 and the baseline error is 3.755. Since the test error is smaller than the baseline error. In other word, the KNN model performs better than the baseline model. This suggests that the KNN model has learned some meaningful relationships between the selected features and the target variable 'G3', allowing it to make more accurate predictions compared to a simple mean prediction. </a:t>
            </a:r>
          </a:p>
          <a:p>
            <a:endParaRPr kumimoji="1" lang="zh-CN" altLang="en-US" dirty="0"/>
          </a:p>
        </p:txBody>
      </p:sp>
      <p:sp>
        <p:nvSpPr>
          <p:cNvPr id="4" name="灯片编号占位符 3"/>
          <p:cNvSpPr>
            <a:spLocks noGrp="1"/>
          </p:cNvSpPr>
          <p:nvPr>
            <p:ph type="sldNum" sz="quarter" idx="5"/>
          </p:nvPr>
        </p:nvSpPr>
        <p:spPr/>
        <p:txBody>
          <a:bodyPr/>
          <a:lstStyle/>
          <a:p>
            <a:fld id="{05E06E73-D71B-0544-A952-C525EC3E02A0}" type="slidenum">
              <a:rPr kumimoji="1" lang="zh-CN" altLang="en-US" smtClean="0"/>
              <a:t>9</a:t>
            </a:fld>
            <a:endParaRPr kumimoji="1" lang="zh-CN" altLang="en-US"/>
          </a:p>
        </p:txBody>
      </p:sp>
    </p:spTree>
    <p:extLst>
      <p:ext uri="{BB962C8B-B14F-4D97-AF65-F5344CB8AC3E}">
        <p14:creationId xmlns:p14="http://schemas.microsoft.com/office/powerpoint/2010/main" val="949992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4EE3B-E4AA-237A-FD2E-1AB7FD8DF2B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F029765-757A-18FB-0C91-53D4AD1A9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6FB5420-7D6B-F1E7-EAA1-7CFD1E155D98}"/>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5" name="页脚占位符 4">
            <a:extLst>
              <a:ext uri="{FF2B5EF4-FFF2-40B4-BE49-F238E27FC236}">
                <a16:creationId xmlns:a16="http://schemas.microsoft.com/office/drawing/2014/main" id="{BCE25513-E0D3-3D73-765D-19DF33123FF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9CE702E-85E6-A7DD-56C2-D342A070C684}"/>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324481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D39E9-A4DC-BB1A-240E-0B4D0A112E9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A5F1E82-3F3D-3D6F-D5FB-94FA3AD24B8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6806168-3EF6-EAE8-E255-E950AD539063}"/>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5" name="页脚占位符 4">
            <a:extLst>
              <a:ext uri="{FF2B5EF4-FFF2-40B4-BE49-F238E27FC236}">
                <a16:creationId xmlns:a16="http://schemas.microsoft.com/office/drawing/2014/main" id="{D5980C21-7A0B-10B3-BA04-002532FF8A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92FF08F-BDC7-E628-8FCB-C1FEAAF86C06}"/>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82459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62E5C1D-9F34-6B9E-FBCA-55DBEDD0108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7942EDA-F87E-379C-C39C-01813488957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8E0C035-C438-4E13-1646-74476A0A4403}"/>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5" name="页脚占位符 4">
            <a:extLst>
              <a:ext uri="{FF2B5EF4-FFF2-40B4-BE49-F238E27FC236}">
                <a16:creationId xmlns:a16="http://schemas.microsoft.com/office/drawing/2014/main" id="{20D184ED-04BC-8228-07E2-5508D3FB8B4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4A7286F-B4C8-A219-1DB1-71859744097B}"/>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3292920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9637E-B11F-F673-4D40-B926537AAAD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348528B-988C-1DE5-2BF5-6E0F3F3F6F7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1B67009-0F8F-8325-C091-BA9AF93B64E5}"/>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5" name="页脚占位符 4">
            <a:extLst>
              <a:ext uri="{FF2B5EF4-FFF2-40B4-BE49-F238E27FC236}">
                <a16:creationId xmlns:a16="http://schemas.microsoft.com/office/drawing/2014/main" id="{76235F17-0D25-6B33-D521-FA247392AC3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DDA41B1-FE4F-A28D-1988-A8FE1A147485}"/>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4185854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5E8B0-18B4-3881-05E6-B95BFAC41FB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3EBB3CA-B4EF-99F4-D3CC-C04151978D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C4B1E06E-949B-4EE4-19E6-663146DE6F5F}"/>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5" name="页脚占位符 4">
            <a:extLst>
              <a:ext uri="{FF2B5EF4-FFF2-40B4-BE49-F238E27FC236}">
                <a16:creationId xmlns:a16="http://schemas.microsoft.com/office/drawing/2014/main" id="{236233D3-F4DC-5778-ADAF-A80F7D2370B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EBBEF1E-333C-A68B-DBB6-6A750DF8DEBE}"/>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1977437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B81D6-591E-941B-E9E9-094999C9997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2C69D4D-E573-0AD0-74FB-D357F0335F6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6459B9D-1A68-6FE6-2FDD-57E87772FDF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BF86067-DBFB-6E30-D625-5AF5C5C5D805}"/>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6" name="页脚占位符 5">
            <a:extLst>
              <a:ext uri="{FF2B5EF4-FFF2-40B4-BE49-F238E27FC236}">
                <a16:creationId xmlns:a16="http://schemas.microsoft.com/office/drawing/2014/main" id="{D09AA253-D695-5515-56AC-D60CCE93481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A7D9B3C-58E8-60A9-26D6-AEA012EFB779}"/>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299945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E5CA7-4D29-A94A-2E97-2F175A585DC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394CBE5-62E2-60A4-B10F-4B9B6175C1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8F44C783-40B7-37D2-6899-7AB40A2EBAE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EF4C548-939B-8803-16D3-A8182B8ED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1122704-472A-D1A9-9EBD-C6378EE03B7E}"/>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17DE50D-BDD1-E0F6-3662-09D823A51B2D}"/>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8" name="页脚占位符 7">
            <a:extLst>
              <a:ext uri="{FF2B5EF4-FFF2-40B4-BE49-F238E27FC236}">
                <a16:creationId xmlns:a16="http://schemas.microsoft.com/office/drawing/2014/main" id="{9F702010-7B4B-2F22-83F6-B56452008E2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564F4C8-B21A-612D-2EB2-500D108B1BD3}"/>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359097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5AAE9-AF82-A5E6-546D-87105D3FDF8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04476BE-FA26-71FD-7C70-9CCF6A1345B4}"/>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4" name="页脚占位符 3">
            <a:extLst>
              <a:ext uri="{FF2B5EF4-FFF2-40B4-BE49-F238E27FC236}">
                <a16:creationId xmlns:a16="http://schemas.microsoft.com/office/drawing/2014/main" id="{51C69E8E-39A6-867A-F71C-BDE5B76FE18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0FD7408-0A88-6700-4189-6553E0A9ACF9}"/>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3543211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EEBFED3-6B93-0191-4267-84D13FFE5E87}"/>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3" name="页脚占位符 2">
            <a:extLst>
              <a:ext uri="{FF2B5EF4-FFF2-40B4-BE49-F238E27FC236}">
                <a16:creationId xmlns:a16="http://schemas.microsoft.com/office/drawing/2014/main" id="{44117F85-9FCE-61E6-88F5-433D844411C6}"/>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97D3629-132D-0E05-DB13-85A8992758BB}"/>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316645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36D5B-6839-4BBF-11B5-5B34012048D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1AF31AA-C293-2C97-EF80-0DBBD78798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CEBF8BC0-3B35-30BA-357C-5C891D8396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46317BB-BD2E-3F06-C8F5-29D4AD15F8FB}"/>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6" name="页脚占位符 5">
            <a:extLst>
              <a:ext uri="{FF2B5EF4-FFF2-40B4-BE49-F238E27FC236}">
                <a16:creationId xmlns:a16="http://schemas.microsoft.com/office/drawing/2014/main" id="{763A53B8-6128-04FB-0DC7-CFDD706B6A2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3B9224B-EDD9-760A-F144-246AA5733C6D}"/>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3855380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3ADB48-4A20-18EB-662C-73F207F4EF7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5EBF0B5C-0B20-5131-292B-58041B5BC3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A4908DE-E955-3BAB-84B0-41527B863B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A8A381E-EE10-D618-EFCB-4309EED37EBA}"/>
              </a:ext>
            </a:extLst>
          </p:cNvPr>
          <p:cNvSpPr>
            <a:spLocks noGrp="1"/>
          </p:cNvSpPr>
          <p:nvPr>
            <p:ph type="dt" sz="half" idx="10"/>
          </p:nvPr>
        </p:nvSpPr>
        <p:spPr/>
        <p:txBody>
          <a:bodyPr/>
          <a:lstStyle/>
          <a:p>
            <a:fld id="{43760326-3012-5C48-800A-286FB0F27C9F}" type="datetimeFigureOut">
              <a:rPr kumimoji="1" lang="zh-CN" altLang="en-US" smtClean="0"/>
              <a:t>2023/12/5</a:t>
            </a:fld>
            <a:endParaRPr kumimoji="1" lang="zh-CN" altLang="en-US"/>
          </a:p>
        </p:txBody>
      </p:sp>
      <p:sp>
        <p:nvSpPr>
          <p:cNvPr id="6" name="页脚占位符 5">
            <a:extLst>
              <a:ext uri="{FF2B5EF4-FFF2-40B4-BE49-F238E27FC236}">
                <a16:creationId xmlns:a16="http://schemas.microsoft.com/office/drawing/2014/main" id="{105B832D-B1A1-A8FB-1396-601420F61CD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4BA3170-839D-075C-DB7D-4D03BD8B0E0D}"/>
              </a:ext>
            </a:extLst>
          </p:cNvPr>
          <p:cNvSpPr>
            <a:spLocks noGrp="1"/>
          </p:cNvSpPr>
          <p:nvPr>
            <p:ph type="sldNum" sz="quarter" idx="12"/>
          </p:nvPr>
        </p:nvSpPr>
        <p:spPr/>
        <p:txBody>
          <a:body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2916930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62C5238-4E5E-C9B7-6F6D-DB862B1504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1B26161-5BB8-26A4-0F14-F3FCD30BF0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227DC2D-48B2-B821-D6EC-47BC79346E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760326-3012-5C48-800A-286FB0F27C9F}" type="datetimeFigureOut">
              <a:rPr kumimoji="1" lang="zh-CN" altLang="en-US" smtClean="0"/>
              <a:t>2023/12/5</a:t>
            </a:fld>
            <a:endParaRPr kumimoji="1" lang="zh-CN" altLang="en-US"/>
          </a:p>
        </p:txBody>
      </p:sp>
      <p:sp>
        <p:nvSpPr>
          <p:cNvPr id="5" name="页脚占位符 4">
            <a:extLst>
              <a:ext uri="{FF2B5EF4-FFF2-40B4-BE49-F238E27FC236}">
                <a16:creationId xmlns:a16="http://schemas.microsoft.com/office/drawing/2014/main" id="{D53FB2DE-C899-E8F9-715D-94C9362EE5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39FCD4A-E6E4-217F-F285-F85BAD5B5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9420D-98CB-5D4B-BCBE-04287214FFE0}" type="slidenum">
              <a:rPr kumimoji="1" lang="zh-CN" altLang="en-US" smtClean="0"/>
              <a:t>‹#›</a:t>
            </a:fld>
            <a:endParaRPr kumimoji="1" lang="zh-CN" altLang="en-US"/>
          </a:p>
        </p:txBody>
      </p:sp>
    </p:spTree>
    <p:extLst>
      <p:ext uri="{BB962C8B-B14F-4D97-AF65-F5344CB8AC3E}">
        <p14:creationId xmlns:p14="http://schemas.microsoft.com/office/powerpoint/2010/main" val="1142413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视频 4" descr="Students Graduating">
            <a:extLst>
              <a:ext uri="{FF2B5EF4-FFF2-40B4-BE49-F238E27FC236}">
                <a16:creationId xmlns:a16="http://schemas.microsoft.com/office/drawing/2014/main" id="{D6DD9E38-073D-1629-A73B-D54FD5E432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F1AA6F1-514E-E6AF-F1F8-9935E87D559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kumimoji="1" lang="en-US" altLang="zh-CN" sz="5200" dirty="0">
                <a:solidFill>
                  <a:srgbClr val="FFFFFF"/>
                </a:solidFill>
              </a:rPr>
              <a:t>Group 8: Student</a:t>
            </a:r>
            <a:r>
              <a:rPr kumimoji="1" lang="zh-CN" altLang="en-US" sz="5200" dirty="0">
                <a:solidFill>
                  <a:srgbClr val="FFFFFF"/>
                </a:solidFill>
              </a:rPr>
              <a:t> </a:t>
            </a:r>
            <a:r>
              <a:rPr kumimoji="1" lang="en-US" altLang="zh-CN" sz="5200" dirty="0">
                <a:solidFill>
                  <a:srgbClr val="FFFFFF"/>
                </a:solidFill>
              </a:rPr>
              <a:t>Final Grade</a:t>
            </a:r>
            <a:endParaRPr kumimoji="1" lang="zh-CN" altLang="en-US" sz="5200" dirty="0">
              <a:solidFill>
                <a:srgbClr val="FFFFFF"/>
              </a:solidFill>
            </a:endParaRPr>
          </a:p>
        </p:txBody>
      </p:sp>
      <p:sp>
        <p:nvSpPr>
          <p:cNvPr id="3" name="副标题 2">
            <a:extLst>
              <a:ext uri="{FF2B5EF4-FFF2-40B4-BE49-F238E27FC236}">
                <a16:creationId xmlns:a16="http://schemas.microsoft.com/office/drawing/2014/main" id="{8570700B-13D4-DE6F-C4A7-F44154355E51}"/>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kumimoji="1" lang="en-US" altLang="zh-CN" sz="1300">
                <a:solidFill>
                  <a:srgbClr val="FFFFFF"/>
                </a:solidFill>
              </a:rPr>
              <a:t>Mengyang Yi</a:t>
            </a:r>
          </a:p>
          <a:p>
            <a:r>
              <a:rPr kumimoji="1" lang="en-US" altLang="zh-CN" sz="1300">
                <a:solidFill>
                  <a:srgbClr val="FFFFFF"/>
                </a:solidFill>
              </a:rPr>
              <a:t>Xiaozhe Shao</a:t>
            </a:r>
          </a:p>
          <a:p>
            <a:r>
              <a:rPr kumimoji="1" lang="en-US" altLang="zh-CN" sz="1300">
                <a:solidFill>
                  <a:srgbClr val="FFFFFF"/>
                </a:solidFill>
              </a:rPr>
              <a:t>Weiming Hao</a:t>
            </a:r>
          </a:p>
          <a:p>
            <a:r>
              <a:rPr kumimoji="1" lang="en-US" altLang="zh-CN" sz="1300">
                <a:solidFill>
                  <a:srgbClr val="FFFFFF"/>
                </a:solidFill>
              </a:rPr>
              <a:t>Yaxuan Shi</a:t>
            </a:r>
            <a:endParaRPr kumimoji="1" lang="zh-CN" altLang="en-US" sz="1300">
              <a:solidFill>
                <a:srgbClr val="FFFFFF"/>
              </a:solidFill>
            </a:endParaRPr>
          </a:p>
        </p:txBody>
      </p:sp>
    </p:spTree>
    <p:extLst>
      <p:ext uri="{BB962C8B-B14F-4D97-AF65-F5344CB8AC3E}">
        <p14:creationId xmlns:p14="http://schemas.microsoft.com/office/powerpoint/2010/main" val="24869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4F9ACAB-DFCF-C65E-473C-387313B55E31}"/>
              </a:ext>
            </a:extLst>
          </p:cNvPr>
          <p:cNvSpPr>
            <a:spLocks noGrp="1"/>
          </p:cNvSpPr>
          <p:nvPr>
            <p:ph type="title"/>
          </p:nvPr>
        </p:nvSpPr>
        <p:spPr>
          <a:xfrm>
            <a:off x="2019300" y="538956"/>
            <a:ext cx="8985250" cy="1118394"/>
          </a:xfrm>
        </p:spPr>
        <p:txBody>
          <a:bodyPr anchor="t">
            <a:normAutofit/>
          </a:bodyPr>
          <a:lstStyle/>
          <a:p>
            <a:r>
              <a:rPr kumimoji="1" lang="en-US" altLang="zh-CN" sz="3700" b="1" dirty="0"/>
              <a:t>KNN V.</a:t>
            </a:r>
            <a:r>
              <a:rPr kumimoji="1" lang="en-US" altLang="zh-CN" sz="3700" b="1"/>
              <a:t>S  </a:t>
            </a:r>
            <a:br>
              <a:rPr kumimoji="1" lang="en-US" altLang="zh-CN" sz="3700" b="1"/>
            </a:br>
            <a:r>
              <a:rPr kumimoji="1" lang="en-US" altLang="zh-CN" sz="3700" b="1"/>
              <a:t>Variable </a:t>
            </a:r>
            <a:r>
              <a:rPr kumimoji="1" lang="en-US" altLang="zh-CN" sz="3700" b="1" dirty="0"/>
              <a:t>Selection</a:t>
            </a:r>
            <a:endParaRPr kumimoji="1" lang="zh-CN" altLang="en-US" sz="3700" b="1" dirty="0"/>
          </a:p>
        </p:txBody>
      </p:sp>
      <p:pic>
        <p:nvPicPr>
          <p:cNvPr id="15" name="Graphic 14" descr="指纹">
            <a:extLst>
              <a:ext uri="{FF2B5EF4-FFF2-40B4-BE49-F238E27FC236}">
                <a16:creationId xmlns:a16="http://schemas.microsoft.com/office/drawing/2014/main" id="{86EEEB46-AB8D-6ED0-6753-AC9F183185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sp>
        <p:nvSpPr>
          <p:cNvPr id="3" name="内容占位符 2">
            <a:extLst>
              <a:ext uri="{FF2B5EF4-FFF2-40B4-BE49-F238E27FC236}">
                <a16:creationId xmlns:a16="http://schemas.microsoft.com/office/drawing/2014/main" id="{2964D666-EC38-663C-284A-BC98A490FAA1}"/>
              </a:ext>
            </a:extLst>
          </p:cNvPr>
          <p:cNvSpPr>
            <a:spLocks noGrp="1"/>
          </p:cNvSpPr>
          <p:nvPr>
            <p:ph idx="1"/>
          </p:nvPr>
        </p:nvSpPr>
        <p:spPr>
          <a:xfrm>
            <a:off x="1009650" y="1847849"/>
            <a:ext cx="9994900" cy="4254501"/>
          </a:xfrm>
        </p:spPr>
        <p:txBody>
          <a:bodyPr>
            <a:normAutofit/>
          </a:bodyPr>
          <a:lstStyle/>
          <a:p>
            <a:r>
              <a:rPr kumimoji="1" lang="en-US" altLang="zh-CN" sz="2000" b="1" dirty="0"/>
              <a:t>K-Nearest Neighbors (KNN):</a:t>
            </a:r>
            <a:endParaRPr kumimoji="1" lang="en-US" altLang="zh-CN" sz="2000" dirty="0"/>
          </a:p>
          <a:p>
            <a:r>
              <a:rPr kumimoji="1" lang="en-US" altLang="zh-CN" sz="2000" dirty="0"/>
              <a:t>KNN predicts outcomes based on how closely input data resembles the training data.</a:t>
            </a:r>
          </a:p>
          <a:p>
            <a:r>
              <a:rPr kumimoji="1" lang="en-US" altLang="zh-CN" sz="2000" dirty="0"/>
              <a:t>It uses all features for predictions, not selecting or reducing them.</a:t>
            </a:r>
          </a:p>
          <a:p>
            <a:r>
              <a:rPr kumimoji="1" lang="en-US" altLang="zh-CN" sz="2000" dirty="0"/>
              <a:t>It's computationally intensive, especially with many features, because it evaluates all features for each prediction.</a:t>
            </a:r>
          </a:p>
          <a:p>
            <a:r>
              <a:rPr kumimoji="1" lang="en-US" altLang="zh-CN" sz="2000" b="1" dirty="0"/>
              <a:t>Variable Selection:</a:t>
            </a:r>
            <a:endParaRPr kumimoji="1" lang="en-US" altLang="zh-CN" sz="2000" dirty="0"/>
          </a:p>
          <a:p>
            <a:r>
              <a:rPr kumimoji="1" lang="en-US" altLang="zh-CN" sz="2000" dirty="0"/>
              <a:t>The goal is to boost model accuracy and interpretability by choosing only the most important features.</a:t>
            </a:r>
          </a:p>
          <a:p>
            <a:r>
              <a:rPr kumimoji="1" lang="en-US" altLang="zh-CN" sz="2000" dirty="0"/>
              <a:t>It reduces overfitting and complexity, which can lead to more straightforward models and save computational resources.</a:t>
            </a:r>
          </a:p>
          <a:p>
            <a:r>
              <a:rPr kumimoji="1" lang="en-US" altLang="zh-CN" sz="2000" dirty="0"/>
              <a:t>Unlike KNN, it involves reducing the number of features before model training.</a:t>
            </a:r>
            <a:endParaRPr kumimoji="1" lang="zh-CN" altLang="en-US" sz="2000" dirty="0"/>
          </a:p>
          <a:p>
            <a:endParaRPr kumimoji="1" lang="en-US" altLang="zh-CN" sz="2000" dirty="0"/>
          </a:p>
          <a:p>
            <a:endParaRPr kumimoji="1" lang="en-US" altLang="zh-CN" sz="2000" dirty="0"/>
          </a:p>
        </p:txBody>
      </p:sp>
    </p:spTree>
    <p:extLst>
      <p:ext uri="{BB962C8B-B14F-4D97-AF65-F5344CB8AC3E}">
        <p14:creationId xmlns:p14="http://schemas.microsoft.com/office/powerpoint/2010/main" val="3108231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8A456-0676-74D5-F44D-0EB5D72D6D6A}"/>
              </a:ext>
            </a:extLst>
          </p:cNvPr>
          <p:cNvSpPr>
            <a:spLocks noGrp="1"/>
          </p:cNvSpPr>
          <p:nvPr>
            <p:ph type="title"/>
          </p:nvPr>
        </p:nvSpPr>
        <p:spPr>
          <a:xfrm>
            <a:off x="838200" y="365125"/>
            <a:ext cx="10515600" cy="964911"/>
          </a:xfrm>
        </p:spPr>
        <p:txBody>
          <a:bodyPr/>
          <a:lstStyle/>
          <a:p>
            <a:r>
              <a:rPr kumimoji="1" lang="en-US" altLang="zh-CN" dirty="0"/>
              <a:t>Lasso  (code)</a:t>
            </a:r>
            <a:endParaRPr kumimoji="1" lang="zh-CN" altLang="en-US" dirty="0"/>
          </a:p>
        </p:txBody>
      </p:sp>
      <p:pic>
        <p:nvPicPr>
          <p:cNvPr id="5" name="内容占位符 4" descr="图形用户界面, 文本, 应用程序, 电子邮件&#10;&#10;描述已自动生成">
            <a:extLst>
              <a:ext uri="{FF2B5EF4-FFF2-40B4-BE49-F238E27FC236}">
                <a16:creationId xmlns:a16="http://schemas.microsoft.com/office/drawing/2014/main" id="{1B7B69EA-C68B-1BA0-727F-2DF6BD8F142C}"/>
              </a:ext>
            </a:extLst>
          </p:cNvPr>
          <p:cNvPicPr>
            <a:picLocks noGrp="1" noChangeAspect="1"/>
          </p:cNvPicPr>
          <p:nvPr>
            <p:ph idx="1"/>
          </p:nvPr>
        </p:nvPicPr>
        <p:blipFill>
          <a:blip r:embed="rId3"/>
          <a:stretch>
            <a:fillRect/>
          </a:stretch>
        </p:blipFill>
        <p:spPr>
          <a:xfrm>
            <a:off x="838200" y="1520825"/>
            <a:ext cx="5133815" cy="4351338"/>
          </a:xfrm>
        </p:spPr>
      </p:pic>
      <p:pic>
        <p:nvPicPr>
          <p:cNvPr id="7" name="图片 6" descr="图形用户界面, 文本, 应用程序, 电子邮件&#10;&#10;描述已自动生成">
            <a:extLst>
              <a:ext uri="{FF2B5EF4-FFF2-40B4-BE49-F238E27FC236}">
                <a16:creationId xmlns:a16="http://schemas.microsoft.com/office/drawing/2014/main" id="{E651C667-87E3-6DE3-8017-62DB8F63DD6A}"/>
              </a:ext>
            </a:extLst>
          </p:cNvPr>
          <p:cNvPicPr>
            <a:picLocks noChangeAspect="1"/>
          </p:cNvPicPr>
          <p:nvPr/>
        </p:nvPicPr>
        <p:blipFill>
          <a:blip r:embed="rId4"/>
          <a:stretch>
            <a:fillRect/>
          </a:stretch>
        </p:blipFill>
        <p:spPr>
          <a:xfrm>
            <a:off x="5858950" y="1520825"/>
            <a:ext cx="6333050" cy="3620294"/>
          </a:xfrm>
          <a:prstGeom prst="rect">
            <a:avLst/>
          </a:prstGeom>
        </p:spPr>
      </p:pic>
    </p:spTree>
    <p:extLst>
      <p:ext uri="{BB962C8B-B14F-4D97-AF65-F5344CB8AC3E}">
        <p14:creationId xmlns:p14="http://schemas.microsoft.com/office/powerpoint/2010/main" val="3009068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9D624-3F54-2DFE-AEAA-30A118A5963D}"/>
              </a:ext>
            </a:extLst>
          </p:cNvPr>
          <p:cNvSpPr>
            <a:spLocks noGrp="1"/>
          </p:cNvSpPr>
          <p:nvPr>
            <p:ph type="title"/>
          </p:nvPr>
        </p:nvSpPr>
        <p:spPr/>
        <p:txBody>
          <a:bodyPr/>
          <a:lstStyle/>
          <a:p>
            <a:r>
              <a:rPr kumimoji="1" lang="en-US" altLang="zh-CN" dirty="0"/>
              <a:t>Lasso  (code) –continued.</a:t>
            </a:r>
            <a:endParaRPr kumimoji="1" lang="zh-CN" altLang="en-US" dirty="0"/>
          </a:p>
        </p:txBody>
      </p:sp>
      <p:pic>
        <p:nvPicPr>
          <p:cNvPr id="9" name="内容占位符 8" descr="图形用户界面, 文本, 应用程序&#10;&#10;描述已自动生成">
            <a:extLst>
              <a:ext uri="{FF2B5EF4-FFF2-40B4-BE49-F238E27FC236}">
                <a16:creationId xmlns:a16="http://schemas.microsoft.com/office/drawing/2014/main" id="{0E31921C-398C-44E6-9027-31608555A88F}"/>
              </a:ext>
            </a:extLst>
          </p:cNvPr>
          <p:cNvPicPr>
            <a:picLocks noGrp="1" noChangeAspect="1"/>
          </p:cNvPicPr>
          <p:nvPr>
            <p:ph idx="1"/>
          </p:nvPr>
        </p:nvPicPr>
        <p:blipFill>
          <a:blip r:embed="rId3"/>
          <a:stretch>
            <a:fillRect/>
          </a:stretch>
        </p:blipFill>
        <p:spPr>
          <a:xfrm>
            <a:off x="994363" y="1825625"/>
            <a:ext cx="3774763" cy="4351338"/>
          </a:xfrm>
        </p:spPr>
      </p:pic>
      <p:pic>
        <p:nvPicPr>
          <p:cNvPr id="11" name="图片 10" descr="图形用户界面, 文本, 应用程序&#10;&#10;中度可信度描述已自动生成">
            <a:extLst>
              <a:ext uri="{FF2B5EF4-FFF2-40B4-BE49-F238E27FC236}">
                <a16:creationId xmlns:a16="http://schemas.microsoft.com/office/drawing/2014/main" id="{E245314A-F9C1-EAEC-B42E-464E892A2E91}"/>
              </a:ext>
            </a:extLst>
          </p:cNvPr>
          <p:cNvPicPr>
            <a:picLocks noChangeAspect="1"/>
          </p:cNvPicPr>
          <p:nvPr/>
        </p:nvPicPr>
        <p:blipFill>
          <a:blip r:embed="rId4"/>
          <a:stretch>
            <a:fillRect/>
          </a:stretch>
        </p:blipFill>
        <p:spPr>
          <a:xfrm>
            <a:off x="3632200" y="1698590"/>
            <a:ext cx="3790676" cy="4943510"/>
          </a:xfrm>
          <a:prstGeom prst="rect">
            <a:avLst/>
          </a:prstGeom>
        </p:spPr>
      </p:pic>
      <p:pic>
        <p:nvPicPr>
          <p:cNvPr id="13" name="图片 12" descr="图形用户界面, 文本&#10;&#10;描述已自动生成">
            <a:extLst>
              <a:ext uri="{FF2B5EF4-FFF2-40B4-BE49-F238E27FC236}">
                <a16:creationId xmlns:a16="http://schemas.microsoft.com/office/drawing/2014/main" id="{E1DA6E5B-C5A6-9DC3-86C3-4C18BF036C01}"/>
              </a:ext>
            </a:extLst>
          </p:cNvPr>
          <p:cNvPicPr>
            <a:picLocks noChangeAspect="1"/>
          </p:cNvPicPr>
          <p:nvPr/>
        </p:nvPicPr>
        <p:blipFill>
          <a:blip r:embed="rId5"/>
          <a:stretch>
            <a:fillRect/>
          </a:stretch>
        </p:blipFill>
        <p:spPr>
          <a:xfrm>
            <a:off x="7422876" y="1541463"/>
            <a:ext cx="4324582" cy="4635500"/>
          </a:xfrm>
          <a:prstGeom prst="rect">
            <a:avLst/>
          </a:prstGeom>
        </p:spPr>
      </p:pic>
    </p:spTree>
    <p:extLst>
      <p:ext uri="{BB962C8B-B14F-4D97-AF65-F5344CB8AC3E}">
        <p14:creationId xmlns:p14="http://schemas.microsoft.com/office/powerpoint/2010/main" val="1084413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68D17-5CCC-CB09-1341-05DE764ACF1E}"/>
              </a:ext>
            </a:extLst>
          </p:cNvPr>
          <p:cNvSpPr>
            <a:spLocks noGrp="1"/>
          </p:cNvSpPr>
          <p:nvPr>
            <p:ph type="title"/>
          </p:nvPr>
        </p:nvSpPr>
        <p:spPr/>
        <p:txBody>
          <a:bodyPr/>
          <a:lstStyle/>
          <a:p>
            <a:r>
              <a:rPr kumimoji="1" lang="en-US" altLang="zh-CN" dirty="0"/>
              <a:t>Lasso  (code) –continued.</a:t>
            </a:r>
            <a:endParaRPr kumimoji="1" lang="zh-CN" altLang="en-US" dirty="0"/>
          </a:p>
        </p:txBody>
      </p:sp>
      <p:pic>
        <p:nvPicPr>
          <p:cNvPr id="5" name="内容占位符 4" descr="文本, 信件&#10;&#10;描述已自动生成">
            <a:extLst>
              <a:ext uri="{FF2B5EF4-FFF2-40B4-BE49-F238E27FC236}">
                <a16:creationId xmlns:a16="http://schemas.microsoft.com/office/drawing/2014/main" id="{D6725ABA-CFDD-D4D7-1C77-32B1D222180C}"/>
              </a:ext>
            </a:extLst>
          </p:cNvPr>
          <p:cNvPicPr>
            <a:picLocks noGrp="1" noChangeAspect="1"/>
          </p:cNvPicPr>
          <p:nvPr>
            <p:ph idx="1"/>
          </p:nvPr>
        </p:nvPicPr>
        <p:blipFill>
          <a:blip r:embed="rId3"/>
          <a:stretch>
            <a:fillRect/>
          </a:stretch>
        </p:blipFill>
        <p:spPr>
          <a:xfrm>
            <a:off x="762000" y="2108994"/>
            <a:ext cx="5047951" cy="1562461"/>
          </a:xfrm>
        </p:spPr>
      </p:pic>
      <p:pic>
        <p:nvPicPr>
          <p:cNvPr id="7" name="图片 6" descr="图片包含 文本&#10;&#10;描述已自动生成">
            <a:extLst>
              <a:ext uri="{FF2B5EF4-FFF2-40B4-BE49-F238E27FC236}">
                <a16:creationId xmlns:a16="http://schemas.microsoft.com/office/drawing/2014/main" id="{5765A0DD-DCF7-C927-E859-EE23D4A020BF}"/>
              </a:ext>
            </a:extLst>
          </p:cNvPr>
          <p:cNvPicPr>
            <a:picLocks noChangeAspect="1"/>
          </p:cNvPicPr>
          <p:nvPr/>
        </p:nvPicPr>
        <p:blipFill rotWithShape="1">
          <a:blip r:embed="rId4"/>
          <a:srcRect t="8004"/>
          <a:stretch/>
        </p:blipFill>
        <p:spPr>
          <a:xfrm>
            <a:off x="762000" y="5167312"/>
            <a:ext cx="4745182" cy="789081"/>
          </a:xfrm>
          <a:prstGeom prst="rect">
            <a:avLst/>
          </a:prstGeom>
        </p:spPr>
      </p:pic>
      <p:pic>
        <p:nvPicPr>
          <p:cNvPr id="9" name="图片 8" descr="表格&#10;&#10;描述已自动生成">
            <a:extLst>
              <a:ext uri="{FF2B5EF4-FFF2-40B4-BE49-F238E27FC236}">
                <a16:creationId xmlns:a16="http://schemas.microsoft.com/office/drawing/2014/main" id="{3A6A43CB-3D6D-F773-0488-B6C208A05FA6}"/>
              </a:ext>
            </a:extLst>
          </p:cNvPr>
          <p:cNvPicPr>
            <a:picLocks noChangeAspect="1"/>
          </p:cNvPicPr>
          <p:nvPr/>
        </p:nvPicPr>
        <p:blipFill>
          <a:blip r:embed="rId5"/>
          <a:stretch>
            <a:fillRect/>
          </a:stretch>
        </p:blipFill>
        <p:spPr>
          <a:xfrm>
            <a:off x="7060923" y="947016"/>
            <a:ext cx="3849431" cy="5532437"/>
          </a:xfrm>
          <a:prstGeom prst="rect">
            <a:avLst/>
          </a:prstGeom>
        </p:spPr>
      </p:pic>
      <p:pic>
        <p:nvPicPr>
          <p:cNvPr id="11" name="图片 10" descr="文本&#10;&#10;描述已自动生成">
            <a:extLst>
              <a:ext uri="{FF2B5EF4-FFF2-40B4-BE49-F238E27FC236}">
                <a16:creationId xmlns:a16="http://schemas.microsoft.com/office/drawing/2014/main" id="{C089D5E3-A67A-301C-2C76-E829F1B55378}"/>
              </a:ext>
            </a:extLst>
          </p:cNvPr>
          <p:cNvPicPr>
            <a:picLocks noChangeAspect="1"/>
          </p:cNvPicPr>
          <p:nvPr/>
        </p:nvPicPr>
        <p:blipFill>
          <a:blip r:embed="rId6"/>
          <a:stretch>
            <a:fillRect/>
          </a:stretch>
        </p:blipFill>
        <p:spPr>
          <a:xfrm>
            <a:off x="762000" y="4038383"/>
            <a:ext cx="5448300" cy="762000"/>
          </a:xfrm>
          <a:prstGeom prst="rect">
            <a:avLst/>
          </a:prstGeom>
        </p:spPr>
      </p:pic>
    </p:spTree>
    <p:extLst>
      <p:ext uri="{BB962C8B-B14F-4D97-AF65-F5344CB8AC3E}">
        <p14:creationId xmlns:p14="http://schemas.microsoft.com/office/powerpoint/2010/main" val="946300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FA99E71-5A71-1A32-446D-C063101FB45A}"/>
              </a:ext>
            </a:extLst>
          </p:cNvPr>
          <p:cNvSpPr>
            <a:spLocks noGrp="1"/>
          </p:cNvSpPr>
          <p:nvPr>
            <p:ph type="title"/>
          </p:nvPr>
        </p:nvSpPr>
        <p:spPr>
          <a:xfrm>
            <a:off x="841248" y="548640"/>
            <a:ext cx="3600860" cy="5431536"/>
          </a:xfrm>
        </p:spPr>
        <p:txBody>
          <a:bodyPr>
            <a:normAutofit/>
          </a:bodyPr>
          <a:lstStyle/>
          <a:p>
            <a:r>
              <a:rPr kumimoji="1" lang="en-US" altLang="zh-CN" sz="5400" b="1" dirty="0"/>
              <a:t>Lasso V.S KNN</a:t>
            </a:r>
            <a:endParaRPr kumimoji="1" lang="zh-CN" altLang="en-US" sz="5400" b="1"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81ED2725-9D85-77D7-FA94-5698F964B888}"/>
              </a:ext>
            </a:extLst>
          </p:cNvPr>
          <p:cNvSpPr>
            <a:spLocks noGrp="1"/>
          </p:cNvSpPr>
          <p:nvPr>
            <p:ph idx="1"/>
          </p:nvPr>
        </p:nvSpPr>
        <p:spPr>
          <a:xfrm>
            <a:off x="5126418" y="552091"/>
            <a:ext cx="6224335" cy="5431536"/>
          </a:xfrm>
        </p:spPr>
        <p:txBody>
          <a:bodyPr anchor="ctr">
            <a:normAutofit/>
          </a:bodyPr>
          <a:lstStyle/>
          <a:p>
            <a:r>
              <a:rPr kumimoji="1" lang="en-US" altLang="zh-CN" sz="2200" dirty="0"/>
              <a:t>Comparing this to the test error for the lasso model (approximately 1.858 from your earlier message), we can conclude that the KNN model (1.693) performs slightly better than the lasso model with the selected features on this dataset.</a:t>
            </a:r>
            <a:endParaRPr kumimoji="1" lang="zh-CN" altLang="en-US" sz="2200" dirty="0"/>
          </a:p>
        </p:txBody>
      </p:sp>
    </p:spTree>
    <p:extLst>
      <p:ext uri="{BB962C8B-B14F-4D97-AF65-F5344CB8AC3E}">
        <p14:creationId xmlns:p14="http://schemas.microsoft.com/office/powerpoint/2010/main" val="686451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标题 1">
            <a:extLst>
              <a:ext uri="{FF2B5EF4-FFF2-40B4-BE49-F238E27FC236}">
                <a16:creationId xmlns:a16="http://schemas.microsoft.com/office/drawing/2014/main" id="{02BE7D72-3CD6-3B89-B5D1-018008810BF2}"/>
              </a:ext>
            </a:extLst>
          </p:cNvPr>
          <p:cNvSpPr>
            <a:spLocks noGrp="1"/>
          </p:cNvSpPr>
          <p:nvPr>
            <p:ph type="title"/>
          </p:nvPr>
        </p:nvSpPr>
        <p:spPr>
          <a:xfrm>
            <a:off x="838200" y="713312"/>
            <a:ext cx="4038600" cy="5431376"/>
          </a:xfrm>
        </p:spPr>
        <p:txBody>
          <a:bodyPr>
            <a:normAutofit/>
          </a:bodyPr>
          <a:lstStyle/>
          <a:p>
            <a:r>
              <a:rPr kumimoji="1" lang="en-US" altLang="zh-CN" sz="3700" b="1" dirty="0"/>
              <a:t>Future Recommendations</a:t>
            </a:r>
            <a:endParaRPr kumimoji="1" lang="zh-CN" altLang="en-US" sz="3700" b="1" dirty="0"/>
          </a:p>
        </p:txBody>
      </p:sp>
      <p:sp>
        <p:nvSpPr>
          <p:cNvPr id="3" name="内容占位符 2">
            <a:extLst>
              <a:ext uri="{FF2B5EF4-FFF2-40B4-BE49-F238E27FC236}">
                <a16:creationId xmlns:a16="http://schemas.microsoft.com/office/drawing/2014/main" id="{7814A860-D0DC-2CD2-B19E-97FDA4696E1C}"/>
              </a:ext>
            </a:extLst>
          </p:cNvPr>
          <p:cNvSpPr>
            <a:spLocks noGrp="1"/>
          </p:cNvSpPr>
          <p:nvPr>
            <p:ph idx="1"/>
          </p:nvPr>
        </p:nvSpPr>
        <p:spPr>
          <a:xfrm>
            <a:off x="6095999" y="713313"/>
            <a:ext cx="5257801" cy="5431376"/>
          </a:xfrm>
        </p:spPr>
        <p:txBody>
          <a:bodyPr anchor="ctr">
            <a:normAutofit/>
          </a:bodyPr>
          <a:lstStyle/>
          <a:p>
            <a:r>
              <a:rPr lang="en-US" altLang="zh-CN" sz="2000" i="0">
                <a:effectLst/>
                <a:latin typeface="Söhne"/>
              </a:rPr>
              <a:t>To enhance insights into student performance, a focused analysis should pinpoint influential features for educators and policymakers. Experimentation with various 'K' values in KNN and optimizing the regularization parameter in Lasso Regression can boost model performance. Expanding the dataset with additional relevant features, exploring temporal factors, and implementing thorough cross-validation are recommended strategies for a more comprehensive understanding and robust evaluation of the predictive models.</a:t>
            </a:r>
            <a:endParaRPr kumimoji="1" lang="zh-CN" altLang="en-US" sz="2000"/>
          </a:p>
        </p:txBody>
      </p:sp>
    </p:spTree>
    <p:extLst>
      <p:ext uri="{BB962C8B-B14F-4D97-AF65-F5344CB8AC3E}">
        <p14:creationId xmlns:p14="http://schemas.microsoft.com/office/powerpoint/2010/main" val="390971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DC77FB0-399A-745C-2745-C9A40E6D65B5}"/>
              </a:ext>
            </a:extLst>
          </p:cNvPr>
          <p:cNvSpPr>
            <a:spLocks noGrp="1"/>
          </p:cNvSpPr>
          <p:nvPr>
            <p:ph type="title"/>
          </p:nvPr>
        </p:nvSpPr>
        <p:spPr>
          <a:xfrm>
            <a:off x="838200" y="365125"/>
            <a:ext cx="10515600" cy="1325563"/>
          </a:xfrm>
        </p:spPr>
        <p:txBody>
          <a:bodyPr>
            <a:normAutofit/>
          </a:bodyPr>
          <a:lstStyle/>
          <a:p>
            <a:r>
              <a:rPr kumimoji="1" lang="en-US" altLang="zh-CN" sz="5400" b="1" dirty="0"/>
              <a:t>Data</a:t>
            </a:r>
            <a:r>
              <a:rPr kumimoji="1" lang="en-US" altLang="zh-CN" sz="5400" dirty="0"/>
              <a:t> </a:t>
            </a:r>
            <a:endParaRPr kumimoji="1" lang="zh-CN" altLang="en-US" sz="5400" dirty="0"/>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F9401110-9335-7630-9CC9-25C6B8ED7C43}"/>
              </a:ext>
            </a:extLst>
          </p:cNvPr>
          <p:cNvSpPr>
            <a:spLocks noGrp="1"/>
          </p:cNvSpPr>
          <p:nvPr>
            <p:ph idx="1"/>
          </p:nvPr>
        </p:nvSpPr>
        <p:spPr>
          <a:xfrm>
            <a:off x="669036" y="2145877"/>
            <a:ext cx="10515600" cy="3383749"/>
          </a:xfrm>
        </p:spPr>
        <p:txBody>
          <a:bodyPr>
            <a:normAutofit/>
          </a:bodyPr>
          <a:lstStyle/>
          <a:p>
            <a:r>
              <a:rPr kumimoji="1" lang="en-US" altLang="zh-CN" sz="2200" dirty="0"/>
              <a:t>The data seems to be a mix of categorical (e.g., sex, address, </a:t>
            </a:r>
            <a:r>
              <a:rPr kumimoji="1" lang="en-US" altLang="zh-CN" sz="2200" dirty="0" err="1"/>
              <a:t>Mjob</a:t>
            </a:r>
            <a:r>
              <a:rPr kumimoji="1" lang="en-US" altLang="zh-CN" sz="2200" dirty="0"/>
              <a:t>, </a:t>
            </a:r>
            <a:r>
              <a:rPr kumimoji="1" lang="en-US" altLang="zh-CN" sz="2200" dirty="0" err="1"/>
              <a:t>Fjob</a:t>
            </a:r>
            <a:r>
              <a:rPr kumimoji="1" lang="en-US" altLang="zh-CN" sz="2200" dirty="0"/>
              <a:t>, reason, guardian) and numerical variables (e.g., age, </a:t>
            </a:r>
            <a:r>
              <a:rPr kumimoji="1" lang="en-US" altLang="zh-CN" sz="2200" dirty="0" err="1"/>
              <a:t>Medu</a:t>
            </a:r>
            <a:r>
              <a:rPr kumimoji="1" lang="en-US" altLang="zh-CN" sz="2200" dirty="0"/>
              <a:t>, </a:t>
            </a:r>
            <a:r>
              <a:rPr kumimoji="1" lang="en-US" altLang="zh-CN" sz="2200" dirty="0" err="1"/>
              <a:t>Fedu</a:t>
            </a:r>
            <a:r>
              <a:rPr kumimoji="1" lang="en-US" altLang="zh-CN" sz="2200" dirty="0"/>
              <a:t>, </a:t>
            </a:r>
            <a:r>
              <a:rPr kumimoji="1" lang="en-US" altLang="zh-CN" sz="2200" dirty="0" err="1"/>
              <a:t>traveltime</a:t>
            </a:r>
            <a:r>
              <a:rPr kumimoji="1" lang="en-US" altLang="zh-CN" sz="2200" dirty="0"/>
              <a:t>, </a:t>
            </a:r>
            <a:r>
              <a:rPr kumimoji="1" lang="en-US" altLang="zh-CN" sz="2200" dirty="0" err="1"/>
              <a:t>studytime</a:t>
            </a:r>
            <a:r>
              <a:rPr kumimoji="1" lang="en-US" altLang="zh-CN" sz="2200" dirty="0"/>
              <a:t>, G1, G2, G3). Some variables are binary (e.g., paid, activities, nursery, higher), represented with "yes" or "no".</a:t>
            </a:r>
          </a:p>
          <a:p>
            <a:endParaRPr kumimoji="1" lang="en-US" altLang="zh-CN" sz="2200" dirty="0"/>
          </a:p>
          <a:p>
            <a:r>
              <a:rPr kumimoji="1" lang="en-US" altLang="zh-CN" sz="2200" dirty="0"/>
              <a:t>We choose G3 as target variable for predicting student performance, given that they represent grades over three periods. This dataset could be used for various analyses, such as understanding the impact of family background on academic performance or predicting student grades based on demographic and social factors.</a:t>
            </a:r>
            <a:endParaRPr kumimoji="1" lang="zh-CN" altLang="en-US" sz="2200" dirty="0"/>
          </a:p>
        </p:txBody>
      </p:sp>
    </p:spTree>
    <p:extLst>
      <p:ext uri="{BB962C8B-B14F-4D97-AF65-F5344CB8AC3E}">
        <p14:creationId xmlns:p14="http://schemas.microsoft.com/office/powerpoint/2010/main" val="348025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D5D2FE7-0D0E-2BE7-0C61-F0E4A2B3C133}"/>
              </a:ext>
            </a:extLst>
          </p:cNvPr>
          <p:cNvSpPr>
            <a:spLocks noGrp="1"/>
          </p:cNvSpPr>
          <p:nvPr>
            <p:ph type="title"/>
          </p:nvPr>
        </p:nvSpPr>
        <p:spPr>
          <a:xfrm>
            <a:off x="710387" y="681037"/>
            <a:ext cx="4080879" cy="1788811"/>
          </a:xfrm>
        </p:spPr>
        <p:txBody>
          <a:bodyPr vert="horz" lIns="91440" tIns="45720" rIns="91440" bIns="45720" rtlCol="0" anchor="ctr">
            <a:normAutofit/>
          </a:bodyPr>
          <a:lstStyle/>
          <a:p>
            <a:r>
              <a:rPr kumimoji="1" lang="en-US" altLang="zh-CN" sz="4000" b="1"/>
              <a:t>Outliers &amp; Missing data</a:t>
            </a:r>
          </a:p>
        </p:txBody>
      </p:sp>
      <p:sp>
        <p:nvSpPr>
          <p:cNvPr id="6" name="文本框 5">
            <a:extLst>
              <a:ext uri="{FF2B5EF4-FFF2-40B4-BE49-F238E27FC236}">
                <a16:creationId xmlns:a16="http://schemas.microsoft.com/office/drawing/2014/main" id="{849543DA-5676-7177-C081-91E7AF92BF8E}"/>
              </a:ext>
            </a:extLst>
          </p:cNvPr>
          <p:cNvSpPr txBox="1"/>
          <p:nvPr/>
        </p:nvSpPr>
        <p:spPr>
          <a:xfrm>
            <a:off x="710389" y="2630161"/>
            <a:ext cx="4080880" cy="354680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kumimoji="1" lang="en-US" altLang="zh-CN" sz="2000"/>
              <a:t>From the distribution of G3, we can tell that 0 might be the outlier. So, we use the IQR to check.</a:t>
            </a:r>
          </a:p>
          <a:p>
            <a:pPr indent="-228600">
              <a:lnSpc>
                <a:spcPct val="90000"/>
              </a:lnSpc>
              <a:spcAft>
                <a:spcPts val="600"/>
              </a:spcAft>
              <a:buFont typeface="Arial" panose="020B0604020202020204" pitchFamily="34" charset="0"/>
              <a:buChar char="•"/>
            </a:pPr>
            <a:endParaRPr kumimoji="1" lang="en-US" altLang="zh-CN" sz="2000"/>
          </a:p>
          <a:p>
            <a:pPr indent="-228600">
              <a:lnSpc>
                <a:spcPct val="90000"/>
              </a:lnSpc>
              <a:spcAft>
                <a:spcPts val="600"/>
              </a:spcAft>
              <a:buFont typeface="Arial" panose="020B0604020202020204" pitchFamily="34" charset="0"/>
              <a:buChar char="•"/>
            </a:pPr>
            <a:r>
              <a:rPr kumimoji="1" lang="en-US" altLang="zh-CN" sz="2000"/>
              <a:t>Lower bond= -1</a:t>
            </a:r>
          </a:p>
          <a:p>
            <a:pPr indent="-228600">
              <a:lnSpc>
                <a:spcPct val="90000"/>
              </a:lnSpc>
              <a:spcAft>
                <a:spcPts val="600"/>
              </a:spcAft>
              <a:buFont typeface="Arial" panose="020B0604020202020204" pitchFamily="34" charset="0"/>
              <a:buChar char="•"/>
            </a:pPr>
            <a:r>
              <a:rPr kumimoji="1" lang="en-US" altLang="zh-CN" sz="2000"/>
              <a:t>Upper bond=23</a:t>
            </a:r>
          </a:p>
          <a:p>
            <a:pPr indent="-228600">
              <a:lnSpc>
                <a:spcPct val="90000"/>
              </a:lnSpc>
              <a:spcAft>
                <a:spcPts val="600"/>
              </a:spcAft>
              <a:buFont typeface="Arial" panose="020B0604020202020204" pitchFamily="34" charset="0"/>
              <a:buChar char="•"/>
            </a:pPr>
            <a:endParaRPr kumimoji="1" lang="en-US" altLang="zh-CN" sz="2000"/>
          </a:p>
          <a:p>
            <a:pPr indent="-228600">
              <a:lnSpc>
                <a:spcPct val="90000"/>
              </a:lnSpc>
              <a:spcAft>
                <a:spcPts val="600"/>
              </a:spcAft>
              <a:buFont typeface="Arial" panose="020B0604020202020204" pitchFamily="34" charset="0"/>
              <a:buChar char="•"/>
            </a:pPr>
            <a:r>
              <a:rPr kumimoji="1" lang="en-US" altLang="zh-CN" sz="2000"/>
              <a:t>0 is between the lower bond and the upper bond. So, 0 is not the outlier.</a:t>
            </a:r>
          </a:p>
        </p:txBody>
      </p:sp>
      <p:sp>
        <p:nvSpPr>
          <p:cNvPr id="35" name="Rounded Rectangle 28">
            <a:extLst>
              <a:ext uri="{FF2B5EF4-FFF2-40B4-BE49-F238E27FC236}">
                <a16:creationId xmlns:a16="http://schemas.microsoft.com/office/drawing/2014/main" id="{A783CD55-1776-4C75-9A8F-D1179C0C7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表, 直方图&#10;&#10;描述已自动生成">
            <a:extLst>
              <a:ext uri="{FF2B5EF4-FFF2-40B4-BE49-F238E27FC236}">
                <a16:creationId xmlns:a16="http://schemas.microsoft.com/office/drawing/2014/main" id="{58362C33-CAA8-F73C-B63B-315AC913BB48}"/>
              </a:ext>
            </a:extLst>
          </p:cNvPr>
          <p:cNvPicPr>
            <a:picLocks noGrp="1" noChangeAspect="1"/>
          </p:cNvPicPr>
          <p:nvPr>
            <p:ph idx="1"/>
          </p:nvPr>
        </p:nvPicPr>
        <p:blipFill rotWithShape="1">
          <a:blip r:embed="rId3"/>
          <a:srcRect l="7175" r="7176" b="-2"/>
          <a:stretch/>
        </p:blipFill>
        <p:spPr>
          <a:xfrm>
            <a:off x="5441735" y="804672"/>
            <a:ext cx="5934456" cy="5248656"/>
          </a:xfrm>
          <a:prstGeom prst="rect">
            <a:avLst/>
          </a:prstGeom>
          <a:effectLst/>
        </p:spPr>
      </p:pic>
    </p:spTree>
    <p:extLst>
      <p:ext uri="{BB962C8B-B14F-4D97-AF65-F5344CB8AC3E}">
        <p14:creationId xmlns:p14="http://schemas.microsoft.com/office/powerpoint/2010/main" val="709697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BC8CFC9-8ABA-280F-4EA0-896BC0B60D7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kumimoji="1" lang="en-US" altLang="zh-CN" sz="3600" b="1" kern="1200" dirty="0">
                <a:solidFill>
                  <a:srgbClr val="FFFFFF"/>
                </a:solidFill>
                <a:latin typeface="+mj-lt"/>
                <a:ea typeface="+mj-ea"/>
                <a:cs typeface="+mj-cs"/>
              </a:rPr>
              <a:t>Correlation</a:t>
            </a:r>
          </a:p>
        </p:txBody>
      </p:sp>
      <p:pic>
        <p:nvPicPr>
          <p:cNvPr id="5" name="内容占位符 4" descr="图表, 散点图&#10;&#10;描述已自动生成">
            <a:extLst>
              <a:ext uri="{FF2B5EF4-FFF2-40B4-BE49-F238E27FC236}">
                <a16:creationId xmlns:a16="http://schemas.microsoft.com/office/drawing/2014/main" id="{C1D645D3-7411-0AD5-C4EE-BEF696313D36}"/>
              </a:ext>
            </a:extLst>
          </p:cNvPr>
          <p:cNvPicPr>
            <a:picLocks noGrp="1" noChangeAspect="1"/>
          </p:cNvPicPr>
          <p:nvPr>
            <p:ph idx="1"/>
          </p:nvPr>
        </p:nvPicPr>
        <p:blipFill>
          <a:blip r:embed="rId3"/>
          <a:stretch>
            <a:fillRect/>
          </a:stretch>
        </p:blipFill>
        <p:spPr>
          <a:xfrm>
            <a:off x="4948741" y="643466"/>
            <a:ext cx="6437849" cy="5568739"/>
          </a:xfrm>
          <a:prstGeom prst="rect">
            <a:avLst/>
          </a:prstGeom>
        </p:spPr>
      </p:pic>
    </p:spTree>
    <p:extLst>
      <p:ext uri="{BB962C8B-B14F-4D97-AF65-F5344CB8AC3E}">
        <p14:creationId xmlns:p14="http://schemas.microsoft.com/office/powerpoint/2010/main" val="255268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63EB18B-CA94-C555-AA41-D9EC7992E08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kumimoji="1" lang="en-US" altLang="zh-CN" sz="2600" kern="1200" dirty="0">
                <a:solidFill>
                  <a:srgbClr val="FFFFFF"/>
                </a:solidFill>
                <a:latin typeface="+mj-lt"/>
                <a:ea typeface="+mj-ea"/>
                <a:cs typeface="+mj-cs"/>
              </a:rPr>
              <a:t>G1,G2,G3 correlation</a:t>
            </a:r>
          </a:p>
        </p:txBody>
      </p:sp>
      <p:pic>
        <p:nvPicPr>
          <p:cNvPr id="5" name="内容占位符 4" descr="图表, 散点图&#10;&#10;描述已自动生成">
            <a:extLst>
              <a:ext uri="{FF2B5EF4-FFF2-40B4-BE49-F238E27FC236}">
                <a16:creationId xmlns:a16="http://schemas.microsoft.com/office/drawing/2014/main" id="{02472881-68F1-AB76-A3F2-52FB1A2143F5}"/>
              </a:ext>
            </a:extLst>
          </p:cNvPr>
          <p:cNvPicPr>
            <a:picLocks noGrp="1" noChangeAspect="1"/>
          </p:cNvPicPr>
          <p:nvPr>
            <p:ph idx="1"/>
          </p:nvPr>
        </p:nvPicPr>
        <p:blipFill>
          <a:blip r:embed="rId3"/>
          <a:stretch>
            <a:fillRect/>
          </a:stretch>
        </p:blipFill>
        <p:spPr>
          <a:xfrm>
            <a:off x="4038600" y="1216935"/>
            <a:ext cx="7188199" cy="4420740"/>
          </a:xfrm>
          <a:prstGeom prst="rect">
            <a:avLst/>
          </a:prstGeom>
        </p:spPr>
      </p:pic>
    </p:spTree>
    <p:extLst>
      <p:ext uri="{BB962C8B-B14F-4D97-AF65-F5344CB8AC3E}">
        <p14:creationId xmlns:p14="http://schemas.microsoft.com/office/powerpoint/2010/main" val="355573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D5556A2-C3CF-0D32-A4D9-1012A0281A17}"/>
              </a:ext>
            </a:extLst>
          </p:cNvPr>
          <p:cNvSpPr>
            <a:spLocks noGrp="1"/>
          </p:cNvSpPr>
          <p:nvPr>
            <p:ph type="title"/>
          </p:nvPr>
        </p:nvSpPr>
        <p:spPr>
          <a:xfrm>
            <a:off x="640080" y="325369"/>
            <a:ext cx="4368602" cy="1956841"/>
          </a:xfrm>
        </p:spPr>
        <p:txBody>
          <a:bodyPr anchor="b">
            <a:normAutofit/>
          </a:bodyPr>
          <a:lstStyle/>
          <a:p>
            <a:r>
              <a:rPr kumimoji="1" lang="en-US" altLang="zh-CN" sz="5400" b="1" dirty="0"/>
              <a:t>KNN</a:t>
            </a:r>
            <a:endParaRPr kumimoji="1" lang="zh-CN" altLang="en-US" sz="5400" b="1"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FCE58C88-D4E2-9790-D249-3AB6B183DDC4}"/>
              </a:ext>
            </a:extLst>
          </p:cNvPr>
          <p:cNvSpPr>
            <a:spLocks noGrp="1"/>
          </p:cNvSpPr>
          <p:nvPr>
            <p:ph idx="1"/>
          </p:nvPr>
        </p:nvSpPr>
        <p:spPr>
          <a:xfrm>
            <a:off x="640080" y="2872899"/>
            <a:ext cx="4243589" cy="3320668"/>
          </a:xfrm>
        </p:spPr>
        <p:txBody>
          <a:bodyPr>
            <a:normAutofit/>
          </a:bodyPr>
          <a:lstStyle/>
          <a:p>
            <a:r>
              <a:rPr lang="en-US" altLang="zh-CN" sz="2200" b="1" i="0" dirty="0">
                <a:effectLst/>
                <a:latin typeface="Söhne"/>
              </a:rPr>
              <a:t>K-Nearest Neighbors (KNN):</a:t>
            </a:r>
            <a:r>
              <a:rPr lang="en-US" altLang="zh-CN" sz="2200" b="0" i="0" dirty="0">
                <a:effectLst/>
                <a:latin typeface="Söhne"/>
              </a:rPr>
              <a:t> A machine learning algorithm that makes predictions for a new data point by considering the majority class or average value of its K-nearest neighbors in the training dataset, where proximity is typically measured using a distance metric such as Euclidean distance.</a:t>
            </a:r>
            <a:endParaRPr kumimoji="1" lang="en-US" altLang="zh-CN" sz="2200" dirty="0"/>
          </a:p>
          <a:p>
            <a:endParaRPr kumimoji="1" lang="zh-CN" altLang="en-US" sz="2200" dirty="0"/>
          </a:p>
        </p:txBody>
      </p:sp>
      <p:pic>
        <p:nvPicPr>
          <p:cNvPr id="5" name="Picture 4" descr="Abstract blurred public library with bookshelves">
            <a:extLst>
              <a:ext uri="{FF2B5EF4-FFF2-40B4-BE49-F238E27FC236}">
                <a16:creationId xmlns:a16="http://schemas.microsoft.com/office/drawing/2014/main" id="{36B52FDF-C67B-D81C-BE41-F6810DD86E93}"/>
              </a:ext>
            </a:extLst>
          </p:cNvPr>
          <p:cNvPicPr>
            <a:picLocks noChangeAspect="1"/>
          </p:cNvPicPr>
          <p:nvPr/>
        </p:nvPicPr>
        <p:blipFill rotWithShape="1">
          <a:blip r:embed="rId3"/>
          <a:srcRect l="5354" r="276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62993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8C769-0BA7-9B2A-DA9E-31CCD795B94E}"/>
              </a:ext>
            </a:extLst>
          </p:cNvPr>
          <p:cNvSpPr>
            <a:spLocks noGrp="1"/>
          </p:cNvSpPr>
          <p:nvPr>
            <p:ph type="title"/>
          </p:nvPr>
        </p:nvSpPr>
        <p:spPr/>
        <p:txBody>
          <a:bodyPr/>
          <a:lstStyle/>
          <a:p>
            <a:r>
              <a:rPr kumimoji="1" lang="en-US" altLang="zh-CN" dirty="0"/>
              <a:t>KNN (code)</a:t>
            </a:r>
            <a:endParaRPr kumimoji="1" lang="zh-CN" altLang="en-US" dirty="0"/>
          </a:p>
        </p:txBody>
      </p:sp>
      <p:pic>
        <p:nvPicPr>
          <p:cNvPr id="5" name="内容占位符 4" descr="图形用户界面, 文本, 应用程序&#10;&#10;描述已自动生成">
            <a:extLst>
              <a:ext uri="{FF2B5EF4-FFF2-40B4-BE49-F238E27FC236}">
                <a16:creationId xmlns:a16="http://schemas.microsoft.com/office/drawing/2014/main" id="{6E5B9D1F-85D4-ED33-B442-D0C8ED9EC65B}"/>
              </a:ext>
            </a:extLst>
          </p:cNvPr>
          <p:cNvPicPr>
            <a:picLocks noGrp="1" noChangeAspect="1"/>
          </p:cNvPicPr>
          <p:nvPr>
            <p:ph idx="1"/>
          </p:nvPr>
        </p:nvPicPr>
        <p:blipFill>
          <a:blip r:embed="rId3"/>
          <a:stretch>
            <a:fillRect/>
          </a:stretch>
        </p:blipFill>
        <p:spPr>
          <a:xfrm>
            <a:off x="838200" y="1548533"/>
            <a:ext cx="5257800" cy="4602759"/>
          </a:xfrm>
        </p:spPr>
      </p:pic>
      <p:pic>
        <p:nvPicPr>
          <p:cNvPr id="7" name="图片 6" descr="文本&#10;&#10;描述已自动生成">
            <a:extLst>
              <a:ext uri="{FF2B5EF4-FFF2-40B4-BE49-F238E27FC236}">
                <a16:creationId xmlns:a16="http://schemas.microsoft.com/office/drawing/2014/main" id="{FF7E04B5-52B5-8D37-56FF-022EE36C8A5D}"/>
              </a:ext>
            </a:extLst>
          </p:cNvPr>
          <p:cNvPicPr>
            <a:picLocks noChangeAspect="1"/>
          </p:cNvPicPr>
          <p:nvPr/>
        </p:nvPicPr>
        <p:blipFill>
          <a:blip r:embed="rId4"/>
          <a:stretch>
            <a:fillRect/>
          </a:stretch>
        </p:blipFill>
        <p:spPr>
          <a:xfrm>
            <a:off x="6096000" y="1596890"/>
            <a:ext cx="5389418" cy="1470937"/>
          </a:xfrm>
          <a:prstGeom prst="rect">
            <a:avLst/>
          </a:prstGeom>
        </p:spPr>
      </p:pic>
      <p:pic>
        <p:nvPicPr>
          <p:cNvPr id="10" name="图片 9" descr="文本&#10;&#10;中度可信度描述已自动生成">
            <a:extLst>
              <a:ext uri="{FF2B5EF4-FFF2-40B4-BE49-F238E27FC236}">
                <a16:creationId xmlns:a16="http://schemas.microsoft.com/office/drawing/2014/main" id="{785404EA-80FF-9555-8438-085D04056104}"/>
              </a:ext>
            </a:extLst>
          </p:cNvPr>
          <p:cNvPicPr>
            <a:picLocks noChangeAspect="1"/>
          </p:cNvPicPr>
          <p:nvPr/>
        </p:nvPicPr>
        <p:blipFill>
          <a:blip r:embed="rId5"/>
          <a:stretch>
            <a:fillRect/>
          </a:stretch>
        </p:blipFill>
        <p:spPr>
          <a:xfrm>
            <a:off x="5978290" y="3979807"/>
            <a:ext cx="5507128" cy="964156"/>
          </a:xfrm>
          <a:prstGeom prst="rect">
            <a:avLst/>
          </a:prstGeom>
        </p:spPr>
      </p:pic>
    </p:spTree>
    <p:extLst>
      <p:ext uri="{BB962C8B-B14F-4D97-AF65-F5344CB8AC3E}">
        <p14:creationId xmlns:p14="http://schemas.microsoft.com/office/powerpoint/2010/main" val="2172621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AFA93-3260-618E-EA32-6F5246AE3FF0}"/>
              </a:ext>
            </a:extLst>
          </p:cNvPr>
          <p:cNvSpPr>
            <a:spLocks noGrp="1"/>
          </p:cNvSpPr>
          <p:nvPr>
            <p:ph type="title"/>
          </p:nvPr>
        </p:nvSpPr>
        <p:spPr/>
        <p:txBody>
          <a:bodyPr/>
          <a:lstStyle/>
          <a:p>
            <a:r>
              <a:rPr kumimoji="1" lang="en-US" altLang="zh-CN" b="1" dirty="0"/>
              <a:t>Comparison </a:t>
            </a:r>
            <a:endParaRPr kumimoji="1" lang="zh-CN" altLang="en-US" b="1" dirty="0"/>
          </a:p>
        </p:txBody>
      </p:sp>
      <p:graphicFrame>
        <p:nvGraphicFramePr>
          <p:cNvPr id="5" name="表格 4">
            <a:extLst>
              <a:ext uri="{FF2B5EF4-FFF2-40B4-BE49-F238E27FC236}">
                <a16:creationId xmlns:a16="http://schemas.microsoft.com/office/drawing/2014/main" id="{FE9A541A-926C-0DF4-F5F6-C8EDB301C0EF}"/>
              </a:ext>
            </a:extLst>
          </p:cNvPr>
          <p:cNvGraphicFramePr>
            <a:graphicFrameLocks noGrp="1"/>
          </p:cNvGraphicFramePr>
          <p:nvPr>
            <p:extLst>
              <p:ext uri="{D42A27DB-BD31-4B8C-83A1-F6EECF244321}">
                <p14:modId xmlns:p14="http://schemas.microsoft.com/office/powerpoint/2010/main" val="3974317962"/>
              </p:ext>
            </p:extLst>
          </p:nvPr>
        </p:nvGraphicFramePr>
        <p:xfrm>
          <a:off x="1463962" y="1911927"/>
          <a:ext cx="8705274" cy="2189019"/>
        </p:xfrm>
        <a:graphic>
          <a:graphicData uri="http://schemas.openxmlformats.org/drawingml/2006/table">
            <a:tbl>
              <a:tblPr firstRow="1" bandRow="1">
                <a:tableStyleId>{5C22544A-7EE6-4342-B048-85BDC9FD1C3A}</a:tableStyleId>
              </a:tblPr>
              <a:tblGrid>
                <a:gridCol w="4352637">
                  <a:extLst>
                    <a:ext uri="{9D8B030D-6E8A-4147-A177-3AD203B41FA5}">
                      <a16:colId xmlns:a16="http://schemas.microsoft.com/office/drawing/2014/main" val="689363012"/>
                    </a:ext>
                  </a:extLst>
                </a:gridCol>
                <a:gridCol w="4352637">
                  <a:extLst>
                    <a:ext uri="{9D8B030D-6E8A-4147-A177-3AD203B41FA5}">
                      <a16:colId xmlns:a16="http://schemas.microsoft.com/office/drawing/2014/main" val="3767234399"/>
                    </a:ext>
                  </a:extLst>
                </a:gridCol>
              </a:tblGrid>
              <a:tr h="542385">
                <a:tc>
                  <a:txBody>
                    <a:bodyPr/>
                    <a:lstStyle/>
                    <a:p>
                      <a:pPr algn="ctr"/>
                      <a:r>
                        <a:rPr lang="en-US" altLang="zh-CN" sz="2800" dirty="0"/>
                        <a:t>K</a:t>
                      </a:r>
                      <a:endParaRPr lang="zh-CN" altLang="en-US" sz="2800" dirty="0"/>
                    </a:p>
                  </a:txBody>
                  <a:tcPr/>
                </a:tc>
                <a:tc>
                  <a:txBody>
                    <a:bodyPr/>
                    <a:lstStyle/>
                    <a:p>
                      <a:pPr algn="ctr"/>
                      <a:r>
                        <a:rPr lang="en-US" altLang="zh-CN" sz="2800" dirty="0"/>
                        <a:t>Test error</a:t>
                      </a:r>
                      <a:endParaRPr lang="zh-CN" altLang="en-US" sz="2800" dirty="0"/>
                    </a:p>
                  </a:txBody>
                  <a:tcPr/>
                </a:tc>
                <a:extLst>
                  <a:ext uri="{0D108BD9-81ED-4DB2-BD59-A6C34878D82A}">
                    <a16:rowId xmlns:a16="http://schemas.microsoft.com/office/drawing/2014/main" val="2526360973"/>
                  </a:ext>
                </a:extLst>
              </a:tr>
              <a:tr h="548878">
                <a:tc>
                  <a:txBody>
                    <a:bodyPr/>
                    <a:lstStyle/>
                    <a:p>
                      <a:pPr algn="ctr"/>
                      <a:r>
                        <a:rPr lang="en-US" altLang="zh-CN" sz="2800" dirty="0"/>
                        <a:t>3</a:t>
                      </a:r>
                      <a:endParaRPr lang="zh-CN" altLang="en-US" sz="2800" dirty="0"/>
                    </a:p>
                  </a:txBody>
                  <a:tcPr/>
                </a:tc>
                <a:tc>
                  <a:txBody>
                    <a:bodyPr/>
                    <a:lstStyle/>
                    <a:p>
                      <a:pPr algn="ctr"/>
                      <a:r>
                        <a:rPr lang="en-US" altLang="zh-CN" sz="2800" dirty="0"/>
                        <a:t>2.397</a:t>
                      </a:r>
                      <a:endParaRPr lang="zh-CN" altLang="en-US" sz="2800" dirty="0"/>
                    </a:p>
                  </a:txBody>
                  <a:tcPr/>
                </a:tc>
                <a:extLst>
                  <a:ext uri="{0D108BD9-81ED-4DB2-BD59-A6C34878D82A}">
                    <a16:rowId xmlns:a16="http://schemas.microsoft.com/office/drawing/2014/main" val="4061385674"/>
                  </a:ext>
                </a:extLst>
              </a:tr>
              <a:tr h="548878">
                <a:tc>
                  <a:txBody>
                    <a:bodyPr/>
                    <a:lstStyle/>
                    <a:p>
                      <a:pPr algn="ctr"/>
                      <a:r>
                        <a:rPr lang="en-US" altLang="zh-CN" sz="2800" dirty="0"/>
                        <a:t>5</a:t>
                      </a:r>
                      <a:endParaRPr lang="zh-CN" altLang="en-US" sz="2800" dirty="0"/>
                    </a:p>
                  </a:txBody>
                  <a:tcPr/>
                </a:tc>
                <a:tc>
                  <a:txBody>
                    <a:bodyPr/>
                    <a:lstStyle/>
                    <a:p>
                      <a:pPr algn="ctr"/>
                      <a:r>
                        <a:rPr lang="en-US" altLang="zh-CN" sz="2800" dirty="0"/>
                        <a:t>1.989</a:t>
                      </a:r>
                      <a:endParaRPr lang="zh-CN" altLang="en-US" sz="2800" dirty="0"/>
                    </a:p>
                  </a:txBody>
                  <a:tcPr/>
                </a:tc>
                <a:extLst>
                  <a:ext uri="{0D108BD9-81ED-4DB2-BD59-A6C34878D82A}">
                    <a16:rowId xmlns:a16="http://schemas.microsoft.com/office/drawing/2014/main" val="2047921660"/>
                  </a:ext>
                </a:extLst>
              </a:tr>
              <a:tr h="548878">
                <a:tc>
                  <a:txBody>
                    <a:bodyPr/>
                    <a:lstStyle/>
                    <a:p>
                      <a:pPr algn="ctr"/>
                      <a:r>
                        <a:rPr lang="en-US" altLang="zh-CN" sz="2800" dirty="0"/>
                        <a:t>10</a:t>
                      </a:r>
                      <a:endParaRPr lang="zh-CN" altLang="en-US" sz="2800" dirty="0"/>
                    </a:p>
                  </a:txBody>
                  <a:tcPr/>
                </a:tc>
                <a:tc>
                  <a:txBody>
                    <a:bodyPr/>
                    <a:lstStyle/>
                    <a:p>
                      <a:pPr algn="ctr"/>
                      <a:r>
                        <a:rPr lang="en-US" altLang="zh-CN" sz="2800" dirty="0"/>
                        <a:t>1.693</a:t>
                      </a:r>
                      <a:endParaRPr lang="zh-CN" altLang="en-US" sz="2800" dirty="0"/>
                    </a:p>
                  </a:txBody>
                  <a:tcPr/>
                </a:tc>
                <a:extLst>
                  <a:ext uri="{0D108BD9-81ED-4DB2-BD59-A6C34878D82A}">
                    <a16:rowId xmlns:a16="http://schemas.microsoft.com/office/drawing/2014/main" val="3881770219"/>
                  </a:ext>
                </a:extLst>
              </a:tr>
            </a:tbl>
          </a:graphicData>
        </a:graphic>
      </p:graphicFrame>
      <p:sp>
        <p:nvSpPr>
          <p:cNvPr id="10" name="文本框 9">
            <a:extLst>
              <a:ext uri="{FF2B5EF4-FFF2-40B4-BE49-F238E27FC236}">
                <a16:creationId xmlns:a16="http://schemas.microsoft.com/office/drawing/2014/main" id="{1BB2ED3D-4C45-9186-45D0-FCD5B41F104A}"/>
              </a:ext>
            </a:extLst>
          </p:cNvPr>
          <p:cNvSpPr txBox="1"/>
          <p:nvPr/>
        </p:nvSpPr>
        <p:spPr>
          <a:xfrm>
            <a:off x="1463962" y="4475019"/>
            <a:ext cx="7910946" cy="369332"/>
          </a:xfrm>
          <a:prstGeom prst="rect">
            <a:avLst/>
          </a:prstGeom>
          <a:noFill/>
        </p:spPr>
        <p:txBody>
          <a:bodyPr wrap="square" rtlCol="0">
            <a:spAutoFit/>
          </a:bodyPr>
          <a:lstStyle/>
          <a:p>
            <a:r>
              <a:rPr kumimoji="1" lang="en-US" altLang="zh-CN" dirty="0"/>
              <a:t>K= 10 is the best because it has the minimum test error</a:t>
            </a:r>
            <a:endParaRPr kumimoji="1" lang="zh-CN" altLang="en-US" dirty="0"/>
          </a:p>
        </p:txBody>
      </p:sp>
    </p:spTree>
    <p:extLst>
      <p:ext uri="{BB962C8B-B14F-4D97-AF65-F5344CB8AC3E}">
        <p14:creationId xmlns:p14="http://schemas.microsoft.com/office/powerpoint/2010/main" val="2814134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F8DB9A2-C880-4F93-3860-FEC67DF0AA36}"/>
              </a:ext>
            </a:extLst>
          </p:cNvPr>
          <p:cNvSpPr>
            <a:spLocks noGrp="1"/>
          </p:cNvSpPr>
          <p:nvPr>
            <p:ph type="title"/>
          </p:nvPr>
        </p:nvSpPr>
        <p:spPr>
          <a:xfrm>
            <a:off x="640080" y="325369"/>
            <a:ext cx="4368602" cy="1956841"/>
          </a:xfrm>
        </p:spPr>
        <p:txBody>
          <a:bodyPr anchor="b">
            <a:normAutofit/>
          </a:bodyPr>
          <a:lstStyle/>
          <a:p>
            <a:r>
              <a:rPr kumimoji="1" lang="en-US" altLang="zh-CN" sz="5400" b="1" dirty="0"/>
              <a:t>Conclusion</a:t>
            </a:r>
            <a:endParaRPr kumimoji="1" lang="zh-CN" altLang="en-US" sz="5400" b="1"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0ACAF465-118E-8D0D-F9B5-961276CE5A90}"/>
              </a:ext>
            </a:extLst>
          </p:cNvPr>
          <p:cNvSpPr>
            <a:spLocks noGrp="1"/>
          </p:cNvSpPr>
          <p:nvPr>
            <p:ph idx="1"/>
          </p:nvPr>
        </p:nvSpPr>
        <p:spPr>
          <a:xfrm>
            <a:off x="260400" y="2826949"/>
            <a:ext cx="4790902" cy="3320668"/>
          </a:xfrm>
        </p:spPr>
        <p:txBody>
          <a:bodyPr>
            <a:noAutofit/>
          </a:bodyPr>
          <a:lstStyle/>
          <a:p>
            <a:r>
              <a:rPr kumimoji="1" lang="en-US" altLang="zh-CN" sz="1800" dirty="0"/>
              <a:t>The test error of the KNN model is approximately 1.693, while the baseline error is approximately 3.7551.</a:t>
            </a:r>
          </a:p>
          <a:p>
            <a:r>
              <a:rPr kumimoji="1" lang="en-US" altLang="zh-CN" sz="1800" dirty="0"/>
              <a:t>The choice of the value of 'K' (number of nearest neighbors) is crucial for KNN.  In this code, ‘K’ is set to 10.</a:t>
            </a:r>
            <a:endParaRPr kumimoji="1" lang="zh-CN" altLang="en-US" sz="1800" dirty="0"/>
          </a:p>
        </p:txBody>
      </p:sp>
      <p:pic>
        <p:nvPicPr>
          <p:cNvPr id="5" name="Picture 4" descr="Light bulb on yellow background with sketched light beams and cord">
            <a:extLst>
              <a:ext uri="{FF2B5EF4-FFF2-40B4-BE49-F238E27FC236}">
                <a16:creationId xmlns:a16="http://schemas.microsoft.com/office/drawing/2014/main" id="{7B070F68-6710-F22C-AE58-C56F433326DD}"/>
              </a:ext>
            </a:extLst>
          </p:cNvPr>
          <p:cNvPicPr>
            <a:picLocks noChangeAspect="1"/>
          </p:cNvPicPr>
          <p:nvPr/>
        </p:nvPicPr>
        <p:blipFill rotWithShape="1">
          <a:blip r:embed="rId3"/>
          <a:srcRect l="383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007254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1289</Words>
  <Application>Microsoft Macintosh PowerPoint</Application>
  <PresentationFormat>宽屏</PresentationFormat>
  <Paragraphs>85</Paragraphs>
  <Slides>15</Slides>
  <Notes>15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等线</vt:lpstr>
      <vt:lpstr>等线 Light</vt:lpstr>
      <vt:lpstr>Söhne</vt:lpstr>
      <vt:lpstr>Arial</vt:lpstr>
      <vt:lpstr>Office 主题​​</vt:lpstr>
      <vt:lpstr>Group 8: Student Final Grade</vt:lpstr>
      <vt:lpstr>Data </vt:lpstr>
      <vt:lpstr>Outliers &amp; Missing data</vt:lpstr>
      <vt:lpstr>Correlation</vt:lpstr>
      <vt:lpstr>G1,G2,G3 correlation</vt:lpstr>
      <vt:lpstr>KNN</vt:lpstr>
      <vt:lpstr>KNN (code)</vt:lpstr>
      <vt:lpstr>Comparison </vt:lpstr>
      <vt:lpstr>Conclusion</vt:lpstr>
      <vt:lpstr>KNN V.S   Variable Selection</vt:lpstr>
      <vt:lpstr>Lasso  (code)</vt:lpstr>
      <vt:lpstr>Lasso  (code) –continued.</vt:lpstr>
      <vt:lpstr>Lasso  (code) –continued.</vt:lpstr>
      <vt:lpstr>Lasso V.S KNN</vt:lpstr>
      <vt:lpstr>Future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Final Grade</dc:title>
  <dc:creator>Mengyang Yi</dc:creator>
  <cp:lastModifiedBy>Mengyang Yi</cp:lastModifiedBy>
  <cp:revision>5</cp:revision>
  <cp:lastPrinted>2023-12-05T21:55:06Z</cp:lastPrinted>
  <dcterms:created xsi:type="dcterms:W3CDTF">2023-12-02T19:47:59Z</dcterms:created>
  <dcterms:modified xsi:type="dcterms:W3CDTF">2023-12-05T21:55:17Z</dcterms:modified>
</cp:coreProperties>
</file>